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99" r:id="rId4"/>
    <p:sldId id="301" r:id="rId5"/>
    <p:sldId id="302" r:id="rId6"/>
    <p:sldId id="293" r:id="rId7"/>
    <p:sldId id="304" r:id="rId8"/>
  </p:sldIdLst>
  <p:sldSz cx="12192000" cy="6858000"/>
  <p:notesSz cx="6858000" cy="9144000"/>
  <p:defaultTextStyle>
    <a:defPPr>
      <a:defRPr lang="en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795"/>
  </p:normalViewPr>
  <p:slideViewPr>
    <p:cSldViewPr snapToGrid="0" snapToObjects="1">
      <p:cViewPr varScale="1">
        <p:scale>
          <a:sx n="96" d="100"/>
          <a:sy n="96" d="100"/>
        </p:scale>
        <p:origin x="17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F6C35-5D3A-CC47-A5AC-9CF826CB92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D24CAF-1C28-9946-B488-B42161805C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D1328-B706-2647-83E4-E4EBE0E74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EB93B-E7F2-2142-B356-F19A434AC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66624-0EDE-ED4B-BA04-4065C7D06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632938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F1F9C-2FC3-6441-99E5-20B7ED437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53A570-758B-4049-A620-6045989B99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E62F5-0983-ED4D-ACE3-EF2126ABA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5B426-3793-DA47-BC28-6B4371EE0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582CB-8996-7947-A72A-194C76BE4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882910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61AFBE-7A9D-7D4D-A704-761E7C866C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0BDC57-FB9E-A344-AA02-0E20FB2EC2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80943-4CC8-FB49-BDBF-305E89CA0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BEE37-9230-E44D-8CB9-89B96B1FD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E93AD-2376-9E40-9766-8E4AA6FE9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378418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B6728-E482-2F4D-8E14-87FF91B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58AEE-4C65-2C48-BAEF-23BE100D2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48128-9B04-A547-9FBB-261350A89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73CE5-3449-8B45-9A94-4E841B979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404BE-3521-B64C-9E8B-718FB7A07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694418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5537F-B0F9-A149-A157-B30072F0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BDFF2-8C0D-3344-B91B-5F11E901D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5D592-E51D-EB45-A392-D887CFAD6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E7CE0-BEA9-844B-BE91-BBB426EA3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34067-0BC6-FA43-9778-006DE443E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092326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4768D-3F41-FF43-A830-8FEC5AEEF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99410-39D1-D141-8F6F-C4C9424A45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45BF3-4B7F-754F-97F7-DA77CD83F7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D29F07-E57D-9F48-BB9B-C77C0DF07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7DEDA9-3983-1746-B5BD-F56E265B4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CF96E1-1C4A-2743-B39D-94D2D7461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771231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C970C-542D-9C42-9CC3-3D06FF08B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56406-34C4-F442-8E8A-D7F3CA0FC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F21BDA-658A-FE4D-885E-D3EDAE66C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C6CEED-DCC9-D446-8EC2-FA2ADEAF4F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CCDEAA-BC2D-5B42-84C1-1CA0EA2507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4B9CCD-6C4F-1E4F-BD0D-1D2D4E9E7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9B6F14-C7F2-4244-ACD1-76D046FD2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B0F6A4-75DA-2C47-9869-810554C2A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172708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D2177-2379-834D-AD3B-CCBC89986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38166A-776D-2C45-8E05-85E1F2C97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9ADFE9-0A57-0E4F-8660-BCBAE89F3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395867-D249-4A46-8C0F-F96807CCE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555900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1CD9DC-B0C6-804A-B91D-4E8411A0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976C59-FAB7-9245-91BC-868C5FBB2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B971EE-4E56-3549-8CC1-5C3481032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176567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45BC3-801C-5E46-9B7E-33CC757B9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654C0-177B-7445-BFAA-501BEEC5D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1FCAA-AD6C-0944-9949-CA91E616F1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67C8B6-BAD7-9F4D-8474-0B859D363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0875B2-6518-144E-A2A7-85D8E86AD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121132-91D2-7B46-A61A-C20E304C4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555147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60C91-67C5-AE4D-A98F-118C159D8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E2821F-5389-CB40-AF30-BEABAF178C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4FBE00-C952-B541-995C-C06E09B65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235793-E741-464C-B630-4E2D86886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48398B-18EF-FC49-A1FD-894BEB237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145095-D1CB-0644-8987-37F02C59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333149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82064F-CFE5-994F-AB0B-FAAE7AC3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28392B-AA92-D84E-8ECD-6AC07FC85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7EB98-0255-0F4B-9CC4-8A6D729B8C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E859BF-103A-124E-BB0E-D80502AA6328}" type="datetimeFigureOut">
              <a:rPr lang="en-CL" smtClean="0"/>
              <a:t>24-10-25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B6659-6FEA-9145-827E-573CADE56D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EFD55-CDEC-9B44-B26F-6C285B7363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76CBD1-EB47-C44A-AE10-8A280107D37A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333326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CABCC-7656-6240-91A9-3815FC540E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L" dirty="0"/>
              <a:t>Reconocimiento de </a:t>
            </a:r>
            <a:br>
              <a:rPr lang="en-CL" dirty="0"/>
            </a:br>
            <a:r>
              <a:rPr lang="en-CL" dirty="0"/>
              <a:t>vehículos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FC5F9B-36B6-6647-AFF3-0E2BEB8B3D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L" sz="4000" dirty="0">
                <a:solidFill>
                  <a:schemeClr val="accent2"/>
                </a:solidFill>
              </a:rPr>
              <a:t>Tarea 02</a:t>
            </a:r>
          </a:p>
          <a:p>
            <a:r>
              <a:rPr lang="en-CL" dirty="0"/>
              <a:t>Curso Visión por Computador</a:t>
            </a:r>
          </a:p>
          <a:p>
            <a:r>
              <a:rPr lang="en-CL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1320423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17AADA5-EFDB-B14D-91E8-C979CBE940BF}"/>
              </a:ext>
            </a:extLst>
          </p:cNvPr>
          <p:cNvSpPr/>
          <p:nvPr/>
        </p:nvSpPr>
        <p:spPr>
          <a:xfrm>
            <a:off x="7503090" y="2630466"/>
            <a:ext cx="481183" cy="538620"/>
          </a:xfrm>
          <a:prstGeom prst="rect">
            <a:avLst/>
          </a:prstGeom>
          <a:noFill/>
          <a:ln w="444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459FC4-62EF-6920-51DB-9C830F2442CB}"/>
              </a:ext>
            </a:extLst>
          </p:cNvPr>
          <p:cNvSpPr txBox="1"/>
          <p:nvPr/>
        </p:nvSpPr>
        <p:spPr>
          <a:xfrm>
            <a:off x="3779468" y="6206683"/>
            <a:ext cx="4633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L" dirty="0"/>
              <a:t>Reconocer vehículos tomando fotos desde aquí</a:t>
            </a:r>
          </a:p>
        </p:txBody>
      </p:sp>
      <p:pic>
        <p:nvPicPr>
          <p:cNvPr id="4" name="Picture 3" descr="A person walking on a road with cars and a bridge&#10;&#10;AI-generated content may be incorrect.">
            <a:extLst>
              <a:ext uri="{FF2B5EF4-FFF2-40B4-BE49-F238E27FC236}">
                <a16:creationId xmlns:a16="http://schemas.microsoft.com/office/drawing/2014/main" id="{646BDC9A-45B2-E655-9D7C-000CF3AC8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81985"/>
            <a:ext cx="7772400" cy="5774202"/>
          </a:xfrm>
          <a:prstGeom prst="rect">
            <a:avLst/>
          </a:prstGeom>
        </p:spPr>
      </p:pic>
      <p:pic>
        <p:nvPicPr>
          <p:cNvPr id="7" name="Picture 6" descr="A cartoon of a person holding a camera&#10;&#10;AI-generated content may be incorrect.">
            <a:extLst>
              <a:ext uri="{FF2B5EF4-FFF2-40B4-BE49-F238E27FC236}">
                <a16:creationId xmlns:a16="http://schemas.microsoft.com/office/drawing/2014/main" id="{5EFF5DBA-69A5-8062-0D6A-75BBBCDE72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84273" y="5662362"/>
            <a:ext cx="1122182" cy="1224917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EF43E1DC-8EAD-BE30-3B08-9CDBD0084F94}"/>
              </a:ext>
            </a:extLst>
          </p:cNvPr>
          <p:cNvSpPr/>
          <p:nvPr/>
        </p:nvSpPr>
        <p:spPr>
          <a:xfrm>
            <a:off x="5116749" y="1245140"/>
            <a:ext cx="5234764" cy="5136205"/>
          </a:xfrm>
          <a:custGeom>
            <a:avLst/>
            <a:gdLst>
              <a:gd name="connsiteX0" fmla="*/ 3443591 w 5234764"/>
              <a:gd name="connsiteY0" fmla="*/ 5136205 h 5136205"/>
              <a:gd name="connsiteX1" fmla="*/ 5077838 w 5234764"/>
              <a:gd name="connsiteY1" fmla="*/ 1887166 h 5136205"/>
              <a:gd name="connsiteX2" fmla="*/ 0 w 5234764"/>
              <a:gd name="connsiteY2" fmla="*/ 0 h 5136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34764" h="5136205">
                <a:moveTo>
                  <a:pt x="3443591" y="5136205"/>
                </a:moveTo>
                <a:cubicBezTo>
                  <a:pt x="4547680" y="3939702"/>
                  <a:pt x="5651770" y="2743200"/>
                  <a:pt x="5077838" y="1887166"/>
                </a:cubicBezTo>
                <a:cubicBezTo>
                  <a:pt x="4503906" y="1031132"/>
                  <a:pt x="2251953" y="515566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733688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1.11111E-6 C 0.00144 -0.0088 0.00235 -0.01759 0.0043 -0.02569 C 0.01029 -0.04977 0.01459 -0.05185 0.02279 -0.0743 C 0.03151 -0.09745 0.04063 -0.12083 0.04779 -0.14583 C 0.05144 -0.1588 0.05547 -0.17083 0.05873 -0.18403 C 0.06407 -0.20555 0.06979 -0.22685 0.07396 -0.2493 C 0.07565 -0.25926 0.07761 -0.26921 0.0793 -0.27893 C 0.08347 -0.30301 0.08594 -0.32014 0.08907 -0.34444 C 0.09115 -0.36042 0.09323 -0.3787 0.09453 -0.39514 C 0.09506 -0.40139 0.09532 -0.4081 0.09571 -0.41435 C 0.09479 -0.44491 0.09584 -0.47708 0.09128 -0.50717 C 0.08959 -0.51875 0.08698 -0.52801 0.08477 -0.53889 C 0.0836 -0.54444 0.08269 -0.55023 0.08151 -0.55579 C 0.08047 -0.56065 0.07917 -0.56551 0.07826 -0.5706 C 0.07631 -0.58079 0.07422 -0.5963 0.07175 -0.60648 C 0.07045 -0.61157 0.06875 -0.61643 0.06732 -0.6213 C 0.06328 -0.63704 0.06511 -0.63588 0.05977 -0.65069 C 0.05821 -0.65532 0.05612 -0.65903 0.0543 -0.66366 C 0.05248 -0.66829 0.05078 -0.67361 0.04896 -0.67824 C 0.04688 -0.68333 0.0444 -0.68796 0.04232 -0.69305 C 0.04037 -0.69861 0.03907 -0.70463 0.03698 -0.70995 C 0.03282 -0.72037 0.02826 -0.72963 0.02396 -0.73958 C 0.01914 -0.75046 0.01628 -0.75764 0.01081 -0.76713 C 0.00625 -0.775 0.00144 -0.78264 -0.00325 -0.79028 L -0.00976 -0.80092 C -0.01471 -0.8088 -0.01836 -0.81528 -0.02396 -0.82199 C -0.03203 -0.83171 -0.03828 -0.83912 -0.04674 -0.84514 C -0.07448 -0.86528 -0.0401 -0.83958 -0.06523 -0.85579 C -0.07109 -0.85949 -0.07669 -0.86458 -0.08255 -0.86829 C -0.08906 -0.87268 -0.09544 -0.87824 -0.10221 -0.88102 C -0.10547 -0.88264 -0.10872 -0.88356 -0.11198 -0.88542 C -0.12916 -0.89467 -0.11419 -0.89005 -0.13151 -0.89375 C -0.13476 -0.89514 -0.13789 -0.89768 -0.14127 -0.89792 C -0.16862 -0.8993 -0.17356 -0.89768 -0.19349 -0.89375 C -0.19713 -0.89167 -0.20065 -0.88935 -0.20429 -0.88727 C -0.22239 -0.87801 -0.21731 -0.88287 -0.23047 -0.87268 C -0.23294 -0.8706 -0.23554 -0.86898 -0.23802 -0.86643 C -0.24036 -0.86389 -0.24218 -0.86018 -0.24453 -0.85764 C -0.247 -0.85532 -0.24974 -0.85417 -0.25221 -0.85139 C -0.25703 -0.84583 -0.26159 -0.83912 -0.26627 -0.83241 C -0.26888 -0.82917 -0.27122 -0.82477 -0.27383 -0.82199 C -0.28255 -0.8125 -0.28685 -0.8081 -0.29557 -0.79444 C -0.29739 -0.79167 -0.29922 -0.78866 -0.30104 -0.78611 C -0.30625 -0.77893 -0.30638 -0.78125 -0.3108 -0.77338 C -0.31315 -0.76944 -0.31523 -0.76481 -0.31731 -0.76065 C -0.31849 -0.75856 -0.31979 -0.75671 -0.32057 -0.75417 C -0.32539 -0.74028 -0.31979 -0.75602 -0.32604 -0.74167 C -0.3332 -0.72546 -0.32708 -0.73773 -0.33034 -0.73125 " pathEditMode="relative" rAng="0" ptsTypes="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32" y="-44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raffic jam on a road&#10;&#10;AI-generated content may be incorrect.">
            <a:extLst>
              <a:ext uri="{FF2B5EF4-FFF2-40B4-BE49-F238E27FC236}">
                <a16:creationId xmlns:a16="http://schemas.microsoft.com/office/drawing/2014/main" id="{C19B108E-35E2-2ADF-1137-D3D0D2A71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760" y="547222"/>
            <a:ext cx="7772400" cy="576355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2540EF4-8F7E-9DAB-912F-B24A5CBDB8B1}"/>
              </a:ext>
            </a:extLst>
          </p:cNvPr>
          <p:cNvSpPr/>
          <p:nvPr/>
        </p:nvSpPr>
        <p:spPr>
          <a:xfrm>
            <a:off x="5745156" y="3132306"/>
            <a:ext cx="836578" cy="875490"/>
          </a:xfrm>
          <a:prstGeom prst="rect">
            <a:avLst/>
          </a:prstGeom>
          <a:noFill/>
          <a:ln w="476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5B442A-5520-7F8A-2593-EBE94D862066}"/>
              </a:ext>
            </a:extLst>
          </p:cNvPr>
          <p:cNvSpPr/>
          <p:nvPr/>
        </p:nvSpPr>
        <p:spPr>
          <a:xfrm>
            <a:off x="7025962" y="2467581"/>
            <a:ext cx="606360" cy="664725"/>
          </a:xfrm>
          <a:prstGeom prst="rect">
            <a:avLst/>
          </a:prstGeom>
          <a:noFill/>
          <a:ln w="476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17E52F-0255-8620-68A6-289BA4076C74}"/>
              </a:ext>
            </a:extLst>
          </p:cNvPr>
          <p:cNvSpPr/>
          <p:nvPr/>
        </p:nvSpPr>
        <p:spPr>
          <a:xfrm>
            <a:off x="5975374" y="2053310"/>
            <a:ext cx="291056" cy="264887"/>
          </a:xfrm>
          <a:prstGeom prst="rect">
            <a:avLst/>
          </a:prstGeom>
          <a:noFill/>
          <a:ln w="476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D1B711-B746-2515-E1F4-BE1A8986A8FA}"/>
              </a:ext>
            </a:extLst>
          </p:cNvPr>
          <p:cNvSpPr txBox="1"/>
          <p:nvPr/>
        </p:nvSpPr>
        <p:spPr>
          <a:xfrm>
            <a:off x="201168" y="547222"/>
            <a:ext cx="1865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L" dirty="0"/>
              <a:t>TAXIS CON TECHO</a:t>
            </a:r>
          </a:p>
          <a:p>
            <a:pPr algn="ctr"/>
            <a:r>
              <a:rPr lang="en-CL" dirty="0"/>
              <a:t>AMARILLO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0C614A-06A6-EAE5-AECE-6182D3488464}"/>
              </a:ext>
            </a:extLst>
          </p:cNvPr>
          <p:cNvSpPr/>
          <p:nvPr/>
        </p:nvSpPr>
        <p:spPr>
          <a:xfrm>
            <a:off x="830935" y="1388585"/>
            <a:ext cx="606360" cy="664725"/>
          </a:xfrm>
          <a:prstGeom prst="rect">
            <a:avLst/>
          </a:prstGeom>
          <a:noFill/>
          <a:ln w="476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3024913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C4A1D6-E993-8D8F-F2DF-AB80A3EA6F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traffic on a street&#10;&#10;AI-generated content may be incorrect.">
            <a:extLst>
              <a:ext uri="{FF2B5EF4-FFF2-40B4-BE49-F238E27FC236}">
                <a16:creationId xmlns:a16="http://schemas.microsoft.com/office/drawing/2014/main" id="{FC25C81C-F5FA-1719-BF7B-282419BF4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484" y="258572"/>
            <a:ext cx="8691834" cy="64714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BC48F24-30DC-C9AD-F628-3F71DFEA189C}"/>
              </a:ext>
            </a:extLst>
          </p:cNvPr>
          <p:cNvSpPr/>
          <p:nvPr/>
        </p:nvSpPr>
        <p:spPr>
          <a:xfrm>
            <a:off x="3977465" y="1517904"/>
            <a:ext cx="3666919" cy="2127594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D17F22-B48D-E635-CE99-68F606D82607}"/>
              </a:ext>
            </a:extLst>
          </p:cNvPr>
          <p:cNvSpPr/>
          <p:nvPr/>
        </p:nvSpPr>
        <p:spPr>
          <a:xfrm>
            <a:off x="5810924" y="3422088"/>
            <a:ext cx="2016340" cy="1392715"/>
          </a:xfrm>
          <a:prstGeom prst="rect">
            <a:avLst/>
          </a:prstGeom>
          <a:noFill/>
          <a:ln w="476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6288C9-7956-2195-F0FD-8F5AC1576066}"/>
              </a:ext>
            </a:extLst>
          </p:cNvPr>
          <p:cNvSpPr txBox="1"/>
          <p:nvPr/>
        </p:nvSpPr>
        <p:spPr>
          <a:xfrm>
            <a:off x="201168" y="547222"/>
            <a:ext cx="1865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L" dirty="0"/>
              <a:t>TAXIS CON TECHO</a:t>
            </a:r>
          </a:p>
          <a:p>
            <a:pPr algn="ctr"/>
            <a:r>
              <a:rPr lang="en-CL" dirty="0"/>
              <a:t>AMARILLO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4272E8-354B-3AD4-8D32-A6CE099EE6B4}"/>
              </a:ext>
            </a:extLst>
          </p:cNvPr>
          <p:cNvSpPr/>
          <p:nvPr/>
        </p:nvSpPr>
        <p:spPr>
          <a:xfrm>
            <a:off x="830935" y="1388585"/>
            <a:ext cx="606360" cy="664725"/>
          </a:xfrm>
          <a:prstGeom prst="rect">
            <a:avLst/>
          </a:prstGeom>
          <a:noFill/>
          <a:ln w="476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F22849-2610-CBF2-2908-A46594280472}"/>
              </a:ext>
            </a:extLst>
          </p:cNvPr>
          <p:cNvSpPr txBox="1"/>
          <p:nvPr/>
        </p:nvSpPr>
        <p:spPr>
          <a:xfrm>
            <a:off x="836295" y="2782669"/>
            <a:ext cx="778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L" dirty="0"/>
              <a:t>BUSES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F047F1-6B38-012E-0AE0-DBEC4CB05FE6}"/>
              </a:ext>
            </a:extLst>
          </p:cNvPr>
          <p:cNvSpPr/>
          <p:nvPr/>
        </p:nvSpPr>
        <p:spPr>
          <a:xfrm>
            <a:off x="922483" y="3313136"/>
            <a:ext cx="606360" cy="664725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063136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816CA-8471-30AF-4863-6A6D100EA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AA990684-BCA5-9263-CED3-30ADB8FE2B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118484" y="350772"/>
            <a:ext cx="8691834" cy="628701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F3B2FE1-A80C-17B3-2634-4801CBBF2CC2}"/>
              </a:ext>
            </a:extLst>
          </p:cNvPr>
          <p:cNvSpPr/>
          <p:nvPr/>
        </p:nvSpPr>
        <p:spPr>
          <a:xfrm>
            <a:off x="3225740" y="2450592"/>
            <a:ext cx="4089460" cy="2459671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F1F97F-1707-A825-CFFD-4A1E1948F3B2}"/>
              </a:ext>
            </a:extLst>
          </p:cNvPr>
          <p:cNvSpPr/>
          <p:nvPr/>
        </p:nvSpPr>
        <p:spPr>
          <a:xfrm>
            <a:off x="9157628" y="2450592"/>
            <a:ext cx="1028788" cy="516743"/>
          </a:xfrm>
          <a:prstGeom prst="rect">
            <a:avLst/>
          </a:prstGeom>
          <a:noFill/>
          <a:ln w="476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D1BC53-A673-3202-4880-D688681C5DAA}"/>
              </a:ext>
            </a:extLst>
          </p:cNvPr>
          <p:cNvSpPr txBox="1"/>
          <p:nvPr/>
        </p:nvSpPr>
        <p:spPr>
          <a:xfrm>
            <a:off x="201168" y="547222"/>
            <a:ext cx="1865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L" dirty="0"/>
              <a:t>TAXIS CON TECHO</a:t>
            </a:r>
          </a:p>
          <a:p>
            <a:pPr algn="ctr"/>
            <a:r>
              <a:rPr lang="en-CL" dirty="0"/>
              <a:t>AMARILLO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9BF891-B1D1-32EC-94D8-1792D3288E45}"/>
              </a:ext>
            </a:extLst>
          </p:cNvPr>
          <p:cNvSpPr/>
          <p:nvPr/>
        </p:nvSpPr>
        <p:spPr>
          <a:xfrm>
            <a:off x="830935" y="1388585"/>
            <a:ext cx="606360" cy="664725"/>
          </a:xfrm>
          <a:prstGeom prst="rect">
            <a:avLst/>
          </a:prstGeom>
          <a:noFill/>
          <a:ln w="476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F1C158-6BA0-8BF3-AF3C-497E298B1C55}"/>
              </a:ext>
            </a:extLst>
          </p:cNvPr>
          <p:cNvSpPr txBox="1"/>
          <p:nvPr/>
        </p:nvSpPr>
        <p:spPr>
          <a:xfrm>
            <a:off x="836295" y="2782669"/>
            <a:ext cx="778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L" dirty="0"/>
              <a:t>BUSES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3BF2AC-A7DE-B231-A427-61562C1D7BCB}"/>
              </a:ext>
            </a:extLst>
          </p:cNvPr>
          <p:cNvSpPr/>
          <p:nvPr/>
        </p:nvSpPr>
        <p:spPr>
          <a:xfrm>
            <a:off x="922483" y="3313136"/>
            <a:ext cx="606360" cy="664725"/>
          </a:xfrm>
          <a:prstGeom prst="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0438D3-D82F-76CD-9A18-17710B393C72}"/>
              </a:ext>
            </a:extLst>
          </p:cNvPr>
          <p:cNvSpPr txBox="1"/>
          <p:nvPr/>
        </p:nvSpPr>
        <p:spPr>
          <a:xfrm>
            <a:off x="674856" y="4814803"/>
            <a:ext cx="12125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L" dirty="0"/>
              <a:t>MOTOS /</a:t>
            </a:r>
          </a:p>
          <a:p>
            <a:pPr algn="ctr"/>
            <a:r>
              <a:rPr lang="en-CL" dirty="0"/>
              <a:t>BICILCETAS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548682D-E77E-2B02-41D1-F22C1BF6CFC0}"/>
              </a:ext>
            </a:extLst>
          </p:cNvPr>
          <p:cNvSpPr/>
          <p:nvPr/>
        </p:nvSpPr>
        <p:spPr>
          <a:xfrm>
            <a:off x="977928" y="5637878"/>
            <a:ext cx="606360" cy="664725"/>
          </a:xfrm>
          <a:prstGeom prst="rect">
            <a:avLst/>
          </a:prstGeom>
          <a:noFill/>
          <a:ln w="47625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D893B56-2FD3-D76D-5F05-0BF54A70F3EC}"/>
              </a:ext>
            </a:extLst>
          </p:cNvPr>
          <p:cNvSpPr/>
          <p:nvPr/>
        </p:nvSpPr>
        <p:spPr>
          <a:xfrm>
            <a:off x="9268488" y="4491830"/>
            <a:ext cx="606360" cy="1146048"/>
          </a:xfrm>
          <a:prstGeom prst="rect">
            <a:avLst/>
          </a:prstGeom>
          <a:noFill/>
          <a:ln w="47625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629512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B6D8B-EDA6-2ED4-2ED1-8B759C671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9BFC5-497A-A7AF-768F-4DEB2C399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L" dirty="0"/>
              <a:t>Enunciado</a:t>
            </a:r>
            <a:endParaRPr lang="en-CL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9A0D5A-B659-9D75-C0EB-138A063B7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CL" dirty="0"/>
              <a:t>Desarrolle un sistema que sea capaz de detectar</a:t>
            </a:r>
          </a:p>
          <a:p>
            <a:pPr lvl="1"/>
            <a:r>
              <a:rPr lang="en-CL" dirty="0"/>
              <a:t>Taxis Amarillos (clase 0)</a:t>
            </a:r>
          </a:p>
          <a:p>
            <a:pPr lvl="1"/>
            <a:r>
              <a:rPr lang="en-CL" dirty="0"/>
              <a:t>Buses </a:t>
            </a:r>
            <a:r>
              <a:rPr lang="en-CL" dirty="0">
                <a:solidFill>
                  <a:srgbClr val="FF0000"/>
                </a:solidFill>
              </a:rPr>
              <a:t>ROJOS (clase 1)</a:t>
            </a:r>
          </a:p>
          <a:p>
            <a:pPr lvl="1"/>
            <a:r>
              <a:rPr lang="en-CL" dirty="0"/>
              <a:t>Motos/Bicis (clase 2)</a:t>
            </a:r>
          </a:p>
          <a:p>
            <a:pPr lvl="1"/>
            <a:endParaRPr lang="en-CL" dirty="0"/>
          </a:p>
          <a:p>
            <a:pPr marL="0" indent="0">
              <a:buNone/>
            </a:pPr>
            <a:r>
              <a:rPr lang="en-CL" dirty="0"/>
              <a:t>Desde fotos tomadas desde el puente de la estación de metro San Joaquín.</a:t>
            </a:r>
          </a:p>
          <a:p>
            <a:pPr marL="0" indent="0">
              <a:buNone/>
            </a:pPr>
            <a:endParaRPr lang="en-CL" dirty="0"/>
          </a:p>
          <a:p>
            <a:pPr marL="0" indent="0">
              <a:buNone/>
            </a:pPr>
            <a:r>
              <a:rPr lang="en-CL" dirty="0"/>
              <a:t>El método propuesto debe utilizar al menos YOLO y CNN (por ejemplo, un modelo YOLO que detecte automóviles, y luego una CNN que identifique los taxis de techo amarillo dentro de los vehículos detectados).</a:t>
            </a:r>
          </a:p>
          <a:p>
            <a:pPr marL="0" indent="0">
              <a:buNone/>
            </a:pPr>
            <a:endParaRPr lang="en-CL" dirty="0"/>
          </a:p>
          <a:p>
            <a:pPr marL="0" indent="0">
              <a:buNone/>
            </a:pPr>
            <a:endParaRPr lang="en-CL" dirty="0"/>
          </a:p>
        </p:txBody>
      </p:sp>
    </p:spTree>
    <p:extLst>
      <p:ext uri="{BB962C8B-B14F-4D97-AF65-F5344CB8AC3E}">
        <p14:creationId xmlns:p14="http://schemas.microsoft.com/office/powerpoint/2010/main" val="657723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2E190A-E549-E2EC-F0F1-BCAEF147E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D3026-B488-6A5E-76EF-C3A305339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CL" dirty="0"/>
              <a:t>Enunciado</a:t>
            </a:r>
            <a:endParaRPr lang="en-CL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00AB69-7C78-7E00-1815-2C88E5D511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CL" dirty="0"/>
              <a:t>Para validar el método implementado se probará con un conjunto de “testing” de 20 fotos tomadas de 1000 x 1000 pixeles y etiquetadas por el profesor.</a:t>
            </a:r>
          </a:p>
          <a:p>
            <a:pPr marL="0" indent="0">
              <a:buNone/>
            </a:pPr>
            <a:endParaRPr lang="en-CL" dirty="0"/>
          </a:p>
          <a:p>
            <a:pPr marL="0" indent="0">
              <a:buNone/>
            </a:pPr>
            <a:r>
              <a:rPr lang="en-CL" dirty="0"/>
              <a:t>A manera de ejemplo se dispondrá de 20 fotos (parecidas a las anteriores) que podrán ser usadas como validación (conjunto “validation”)</a:t>
            </a:r>
          </a:p>
          <a:p>
            <a:pPr marL="0" indent="0">
              <a:buNone/>
            </a:pPr>
            <a:endParaRPr lang="en-CL" dirty="0"/>
          </a:p>
          <a:p>
            <a:pPr marL="0" indent="0">
              <a:buNone/>
            </a:pPr>
            <a:r>
              <a:rPr lang="en-CL" dirty="0"/>
              <a:t>Se considerará un objeto bien detectado si es que la IoU &gt; 0.50</a:t>
            </a:r>
          </a:p>
          <a:p>
            <a:pPr marL="0" indent="0">
              <a:buNone/>
            </a:pPr>
            <a:endParaRPr lang="en-CL" dirty="0"/>
          </a:p>
          <a:p>
            <a:pPr marL="0" indent="0">
              <a:buNone/>
            </a:pPr>
            <a:r>
              <a:rPr lang="en-CL" dirty="0"/>
              <a:t>Se debe reportar Precision y Recall sobre el conjunto </a:t>
            </a:r>
            <a:r>
              <a:rPr lang="en-CL"/>
              <a:t>de “validation”.</a:t>
            </a:r>
            <a:endParaRPr lang="en-CL" dirty="0"/>
          </a:p>
          <a:p>
            <a:pPr marL="0" indent="0">
              <a:buNone/>
            </a:pPr>
            <a:endParaRPr lang="en-CL" dirty="0"/>
          </a:p>
          <a:p>
            <a:pPr marL="0" indent="0">
              <a:buNone/>
            </a:pPr>
            <a:r>
              <a:rPr lang="en-CL" dirty="0"/>
              <a:t>Está permitido compartir imágenes anotadas.</a:t>
            </a:r>
          </a:p>
          <a:p>
            <a:pPr marL="0" indent="0">
              <a:buNone/>
            </a:pPr>
            <a:r>
              <a:rPr lang="en-CL" dirty="0"/>
              <a:t> </a:t>
            </a:r>
          </a:p>
          <a:p>
            <a:pPr marL="0" indent="0">
              <a:buNone/>
            </a:pPr>
            <a:r>
              <a:rPr lang="en-CL" dirty="0"/>
              <a:t>Se deberá escribir un informe de una página indicando la metodología usada.</a:t>
            </a:r>
          </a:p>
          <a:p>
            <a:pPr marL="0" indent="0">
              <a:buNone/>
            </a:pPr>
            <a:endParaRPr lang="en-CL" dirty="0"/>
          </a:p>
          <a:p>
            <a:pPr marL="0" indent="0">
              <a:buNone/>
            </a:pPr>
            <a:endParaRPr lang="en-CL" dirty="0"/>
          </a:p>
        </p:txBody>
      </p:sp>
    </p:spTree>
    <p:extLst>
      <p:ext uri="{BB962C8B-B14F-4D97-AF65-F5344CB8AC3E}">
        <p14:creationId xmlns:p14="http://schemas.microsoft.com/office/powerpoint/2010/main" val="1041809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1123</TotalTime>
  <Words>216</Words>
  <Application>Microsoft Macintosh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Reconocimiento de  vehículos</vt:lpstr>
      <vt:lpstr>PowerPoint Presentation</vt:lpstr>
      <vt:lpstr>PowerPoint Presentation</vt:lpstr>
      <vt:lpstr>PowerPoint Presentation</vt:lpstr>
      <vt:lpstr>PowerPoint Presentation</vt:lpstr>
      <vt:lpstr>Enunciado</vt:lpstr>
      <vt:lpstr>Enunciado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</dc:title>
  <dc:creator>Domingo Mery Quiroz</dc:creator>
  <cp:lastModifiedBy>Domingo Mery</cp:lastModifiedBy>
  <cp:revision>29</cp:revision>
  <dcterms:created xsi:type="dcterms:W3CDTF">2022-10-12T11:43:36Z</dcterms:created>
  <dcterms:modified xsi:type="dcterms:W3CDTF">2025-10-24T18:24:17Z</dcterms:modified>
</cp:coreProperties>
</file>

<file path=docProps/thumbnail.jpeg>
</file>